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259" r:id="rId3"/>
    <p:sldId id="292" r:id="rId4"/>
    <p:sldId id="291" r:id="rId5"/>
    <p:sldId id="293" r:id="rId6"/>
    <p:sldId id="303" r:id="rId7"/>
    <p:sldId id="304" r:id="rId8"/>
    <p:sldId id="305" r:id="rId9"/>
    <p:sldId id="301" r:id="rId10"/>
    <p:sldId id="302" r:id="rId11"/>
    <p:sldId id="298" r:id="rId12"/>
    <p:sldId id="300" r:id="rId13"/>
    <p:sldId id="306" r:id="rId14"/>
    <p:sldId id="294" r:id="rId15"/>
    <p:sldId id="308" r:id="rId16"/>
    <p:sldId id="309" r:id="rId17"/>
    <p:sldId id="310" r:id="rId18"/>
    <p:sldId id="297" r:id="rId19"/>
    <p:sldId id="315" r:id="rId20"/>
    <p:sldId id="316" r:id="rId21"/>
    <p:sldId id="314" r:id="rId22"/>
    <p:sldId id="311" r:id="rId23"/>
    <p:sldId id="290" r:id="rId24"/>
    <p:sldId id="312" r:id="rId25"/>
    <p:sldId id="299" r:id="rId26"/>
    <p:sldId id="296" r:id="rId27"/>
    <p:sldId id="313" r:id="rId28"/>
    <p:sldId id="317" r:id="rId29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혁" initials="이" lastIdx="6" clrIdx="0">
    <p:extLst>
      <p:ext uri="{19B8F6BF-5375-455C-9EA6-DF929625EA0E}">
        <p15:presenceInfo xmlns:p15="http://schemas.microsoft.com/office/powerpoint/2012/main" userId="40b80b0c-ff61-4135-8287-71efe3e55d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74168"/>
  </p:normalViewPr>
  <p:slideViewPr>
    <p:cSldViewPr snapToGrid="0">
      <p:cViewPr varScale="1">
        <p:scale>
          <a:sx n="93" d="100"/>
          <a:sy n="93" d="100"/>
        </p:scale>
        <p:origin x="1096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6T20:27:29.285" idx="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6T20:09:05.168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5T15:08:36.369" idx="1">
    <p:pos x="2911" y="173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6T20:18:37.232" idx="3">
    <p:pos x="3075" y="1711"/>
    <p:text/>
    <p:extLst>
      <p:ext uri="{C676402C-5697-4E1C-873F-D02D1690AC5C}">
        <p15:threadingInfo xmlns:p15="http://schemas.microsoft.com/office/powerpoint/2012/main" timeZoneBias="-540"/>
      </p:ext>
    </p:extLst>
  </p:cm>
  <p:cm authorId="1" dt="2018-05-16T20:19:08.738" idx="4">
    <p:pos x="3211" y="1847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37A259A-938C-449A-87A1-03CF7373BAD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508181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679A432-280D-42CF-8364-C1DA5AEF34D3}" type="slidenum">
              <a:rPr lang="en-GB" altLang="en-US"/>
              <a:pPr>
                <a:spcBef>
                  <a:spcPct val="0"/>
                </a:spcBef>
              </a:pPr>
              <a:t>1</a:t>
            </a:fld>
            <a:endParaRPr lang="en-GB" altLang="en-US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24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iterator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사용해 슬라이드에 들어갈 사진들을 객체화 시키고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사진의 폭과 높이를 조절한다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클라이언트는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slideshow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생성자에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슬라이드 쇼에 들어갈 사진 수만 집어 넣으면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iterator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통해 자동으로 객체화 되어 슬라이드쇼에 추가된다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7A259A-938C-449A-87A1-03CF7373BAD4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77181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 patter</a:t>
            </a:r>
            <a:r>
              <a:rPr lang="ko-KR" altLang="en-US" dirty="0"/>
              <a:t>은 요청을 객체 형태로 캡슐화 하여 서로 요청이 다른 사용자의 </a:t>
            </a:r>
            <a:r>
              <a:rPr lang="ko-KR" altLang="en-US" dirty="0" err="1"/>
              <a:t>매개변수화</a:t>
            </a:r>
            <a:r>
              <a:rPr lang="en-US" altLang="ko-KR" dirty="0"/>
              <a:t>, </a:t>
            </a:r>
            <a:r>
              <a:rPr lang="ko-KR" altLang="en-US" dirty="0"/>
              <a:t>요청 저장 또는 로깅</a:t>
            </a:r>
            <a:r>
              <a:rPr lang="en-US" altLang="ko-KR" dirty="0"/>
              <a:t>, </a:t>
            </a:r>
            <a:r>
              <a:rPr lang="ko-KR" altLang="en-US" dirty="0"/>
              <a:t>그리고 연산 취소를 지원하게 만드는 패턴입니다</a:t>
            </a:r>
            <a:r>
              <a:rPr lang="en-US" altLang="ko-KR" dirty="0"/>
              <a:t>. </a:t>
            </a:r>
            <a:r>
              <a:rPr lang="ko-KR" altLang="en-US" dirty="0"/>
              <a:t>그리고 요청을 처리할 작업을 일반화 시켜 요청의 </a:t>
            </a:r>
            <a:r>
              <a:rPr lang="ko-KR" altLang="en-US" dirty="0" err="1"/>
              <a:t>종류화는</a:t>
            </a:r>
            <a:r>
              <a:rPr lang="ko-KR" altLang="en-US" dirty="0"/>
              <a:t> 무관하게 프로그램 작성이 가능하게 만들어 줍니다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사용하려는 이유 </a:t>
            </a:r>
            <a:r>
              <a:rPr lang="en-US" altLang="ko-KR" dirty="0"/>
              <a:t>: </a:t>
            </a:r>
            <a:r>
              <a:rPr lang="en-US" dirty="0"/>
              <a:t>command pattern</a:t>
            </a:r>
            <a:r>
              <a:rPr lang="ko-KR" altLang="en-US" dirty="0"/>
              <a:t>에서는 새로운 종류의 요청이 추가 될 때마다 </a:t>
            </a:r>
            <a:r>
              <a:rPr lang="en-US" dirty="0"/>
              <a:t>command</a:t>
            </a:r>
            <a:r>
              <a:rPr lang="ko-KR" altLang="en-US" dirty="0"/>
              <a:t>의 하위 클래스를 매번 생성해야 되기 때문에 </a:t>
            </a:r>
            <a:r>
              <a:rPr lang="en-US" dirty="0"/>
              <a:t>template</a:t>
            </a:r>
            <a:r>
              <a:rPr lang="ko-KR" altLang="en-US" dirty="0"/>
              <a:t>을 사용하는 것이 효율적이지만 </a:t>
            </a:r>
            <a:r>
              <a:rPr lang="en-US" dirty="0"/>
              <a:t>template</a:t>
            </a:r>
            <a:r>
              <a:rPr lang="ko-KR" altLang="en-US" dirty="0"/>
              <a:t>은 요청을 처리하는 객체의 인터페이스가 </a:t>
            </a:r>
            <a:r>
              <a:rPr lang="ko-KR" altLang="en-US" dirty="0" err="1"/>
              <a:t>통일되야</a:t>
            </a:r>
            <a:r>
              <a:rPr lang="ko-KR" altLang="en-US" dirty="0"/>
              <a:t> 하기 때문에 </a:t>
            </a:r>
            <a:r>
              <a:rPr lang="en-US" dirty="0"/>
              <a:t>command pattern </a:t>
            </a:r>
            <a:r>
              <a:rPr lang="ko-KR" altLang="en-US" dirty="0"/>
              <a:t>이 더 나은 방법일 수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7A259A-938C-449A-87A1-03CF7373BAD4}" type="slidenum">
              <a:rPr lang="en-GB" altLang="en-US" smtClean="0"/>
              <a:pPr>
                <a:defRPr/>
              </a:pPr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34498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슬라이드 쇼의 배경을 바꾸는 것을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abstract factory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디자인 패턴을 사용해서 구현할 예정이다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7A259A-938C-449A-87A1-03CF7373BAD4}" type="slidenum">
              <a:rPr lang="en-GB" altLang="en-US" smtClean="0"/>
              <a:pPr>
                <a:defRPr/>
              </a:pPr>
              <a:t>26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4806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7A1444E-B082-43A4-BC81-AF870F4F9D82}" type="slidenum">
              <a:rPr lang="en-GB" altLang="en-US"/>
              <a:pPr>
                <a:spcBef>
                  <a:spcPct val="0"/>
                </a:spcBef>
              </a:pPr>
              <a:t>2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386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싱클턴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패턴은 해당 클래스의 인스턴스가 하나만 만들어 지고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어디서든지 그 인스턴스에 접근할 수 있도록 하기 위한 패턴입니다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클래스에서 자신의 단 하나뿐인 인스턴스를 관리하도록 하면 된다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다른 어떤 클래스에서도 자신의 인스턴스를 추가로 만들지 못하도록 해야 한다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그리고 어디서든 그 인스턴스에 접근할 수 있도록 만들어야 한다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7A259A-938C-449A-87A1-03CF7373BAD4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5082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Method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에서 알고리즘의 골격을 정의합니다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알고리즘의 여러 단계 중 일부는 서브 클래스에서 구현할 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템플릿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메소드를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이용하면 알고리즘의 구조는 그대로 유지하면서 서브 클래스에서 특정 단계를 재정의 할 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여러 단계 가운데 하나 이상이 추상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메소드로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정의되며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그 추상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메소드는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서브클래스에서 구현됩니다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</a:t>
            </a:r>
          </a:p>
          <a:p>
            <a:pPr latinLnBrk="1"/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7A259A-938C-449A-87A1-03CF7373BAD4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36796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팩토리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패턴에서는 객체를 생성하기 위한 인터페이스를 정의하는데</a:t>
            </a:r>
            <a:r>
              <a:rPr lang="en-US" altLang="ko-KR" dirty="0"/>
              <a:t>, </a:t>
            </a:r>
            <a:r>
              <a:rPr lang="ko-KR" altLang="en-US" dirty="0"/>
              <a:t>어떤 클래스의 인스턴스를 만드는지는 서브클래스에서 결정하게 만듭니다</a:t>
            </a:r>
            <a:r>
              <a:rPr lang="en-US" altLang="ko-KR" dirty="0"/>
              <a:t>. </a:t>
            </a:r>
            <a:r>
              <a:rPr lang="ko-KR" altLang="en-US" dirty="0" err="1"/>
              <a:t>팩토리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이용하면 객체를 생성하는 작업을 서브 클래스에 </a:t>
            </a:r>
            <a:r>
              <a:rPr lang="ko-KR" altLang="en-US" dirty="0" err="1"/>
              <a:t>캡슐화시킬</a:t>
            </a:r>
            <a:r>
              <a:rPr lang="ko-KR" altLang="en-US" dirty="0"/>
              <a:t> 수 있습니다</a:t>
            </a:r>
            <a:r>
              <a:rPr lang="en-US" altLang="ko-KR" dirty="0"/>
              <a:t>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7A259A-938C-449A-87A1-03CF7373BAD4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12567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7A259A-938C-449A-87A1-03CF7373BAD4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80926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싱글톤</a:t>
            </a:r>
            <a:r>
              <a:rPr lang="ko-KR" altLang="en-US" dirty="0"/>
              <a:t> 패턴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r>
              <a:rPr lang="ko-KR" altLang="en-US" dirty="0"/>
              <a:t>하나의 인스턴스만을 존재하게 하고 싶을 때 사용하며</a:t>
            </a:r>
            <a:r>
              <a:rPr lang="en-US" altLang="ko-KR" dirty="0"/>
              <a:t>, </a:t>
            </a:r>
            <a:r>
              <a:rPr lang="ko-KR" altLang="en-US" dirty="0"/>
              <a:t>어디서든지 사용을 가능하게 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7A259A-938C-449A-87A1-03CF7373BAD4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18925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iterator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사용해 슬라이드에 들어갈 사진들을 객체화 시키고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사진의 폭과 높이를 조절한다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클라이언트는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slideshow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생성자에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슬라이드 쇼에 들어갈 사진 수만 집어 넣으면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iterator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통해 자동으로 객체화 되어 슬라이드쇼에 추가된다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7A259A-938C-449A-87A1-03CF7373BAD4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28022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7A259A-938C-449A-87A1-03CF7373BAD4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83120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IMG_211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09613"/>
            <a:ext cx="9144000" cy="756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849313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449513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3E58765-F737-48A0-8006-07D73B6BE35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84956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9A96A-DBAA-4F6A-B576-6E1D1B0E46A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01981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E48707-8086-45B1-A672-5A2CAB4E608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28904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A4170-200D-4FFB-825B-616FC9EAC48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77471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BBDFAE-2253-4684-AA71-395F0E2616B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8669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4EF38-BE4F-4D79-BE22-F2372540FEE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00095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5C1366-83C9-44CF-9E2C-CE04A517006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3072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D869F-0C40-4BE6-8D60-A349C2D319D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6123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7320EA-8A2B-4115-A9A7-7E580CF137C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2259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8C78D-E34E-4DF6-8C79-E3BBFB099C5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49121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B13F-B99A-460F-B306-B43247A5718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542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E03D50-24A4-4812-B026-D158F3133C0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59795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7B351C-1C5D-4B0B-A148-C2FCE1300F4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65778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IMG_2115v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4338"/>
            <a:ext cx="9144000" cy="7566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A4AB7506-EE48-4696-80BA-9CA2A85B24B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DCAA62-136F-4EAE-9B9D-9240E4E9A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9" t="49481" r="29155" b="31716"/>
          <a:stretch/>
        </p:blipFill>
        <p:spPr>
          <a:xfrm>
            <a:off x="690633" y="736100"/>
            <a:ext cx="8040677" cy="19828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3F5BF1-1964-4468-B84B-5774794DE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9" t="37305" r="88047" b="56170"/>
          <a:stretch/>
        </p:blipFill>
        <p:spPr>
          <a:xfrm>
            <a:off x="2209287" y="606892"/>
            <a:ext cx="1547704" cy="18388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DE43E1-50B0-814D-9969-CFB476178E01}"/>
              </a:ext>
            </a:extLst>
          </p:cNvPr>
          <p:cNvSpPr txBox="1"/>
          <p:nvPr/>
        </p:nvSpPr>
        <p:spPr>
          <a:xfrm>
            <a:off x="3756991" y="4076675"/>
            <a:ext cx="5195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21300492 </a:t>
            </a:r>
            <a:r>
              <a:rPr lang="ko-KR" altLang="en-US" dirty="0" err="1"/>
              <a:t>윤재원</a:t>
            </a:r>
            <a:endParaRPr lang="en-US" altLang="ko-KR" dirty="0"/>
          </a:p>
          <a:p>
            <a:pPr algn="r"/>
            <a:r>
              <a:rPr lang="en-US" altLang="ko-KR" dirty="0"/>
              <a:t>21400611</a:t>
            </a:r>
            <a:r>
              <a:rPr lang="ko-KR" altLang="en-US" dirty="0"/>
              <a:t> 이 </a:t>
            </a:r>
            <a:r>
              <a:rPr lang="en-US" altLang="ko-KR" dirty="0"/>
              <a:t> </a:t>
            </a:r>
            <a:r>
              <a:rPr lang="ko-KR" altLang="en-US" dirty="0"/>
              <a:t>  혁</a:t>
            </a:r>
            <a:endParaRPr lang="en-US" altLang="ko-KR" dirty="0"/>
          </a:p>
          <a:p>
            <a:pPr algn="r"/>
            <a:r>
              <a:rPr lang="en-US" altLang="ko-KR" dirty="0"/>
              <a:t>21600767</a:t>
            </a:r>
            <a:r>
              <a:rPr lang="ko-KR" altLang="en-US" dirty="0"/>
              <a:t> </a:t>
            </a:r>
            <a:r>
              <a:rPr lang="ko-KR" altLang="en-US" dirty="0" err="1"/>
              <a:t>한현수</a:t>
            </a:r>
            <a:endParaRPr lang="en-US" altLang="ko-KR" dirty="0"/>
          </a:p>
          <a:p>
            <a:pPr algn="r"/>
            <a:r>
              <a:rPr lang="en-US" dirty="0"/>
              <a:t>21600302</a:t>
            </a:r>
            <a:r>
              <a:rPr lang="ko-KR" altLang="en-US" dirty="0"/>
              <a:t> 박지호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5D388-6CE6-BD45-9681-7B89CDCA6367}"/>
              </a:ext>
            </a:extLst>
          </p:cNvPr>
          <p:cNvSpPr txBox="1"/>
          <p:nvPr/>
        </p:nvSpPr>
        <p:spPr>
          <a:xfrm>
            <a:off x="6847092" y="370734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</a:t>
            </a:r>
            <a:r>
              <a:rPr lang="ko-KR" altLang="en-US" dirty="0"/>
              <a:t>조</a:t>
            </a:r>
            <a:endParaRPr 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1242-D4EB-AE49-A5DB-3C80B57C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082C13F5-FBCB-614B-8790-43A943CE2FD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1538" t="11818" r="31132" b="19874"/>
          <a:stretch/>
        </p:blipFill>
        <p:spPr bwMode="auto">
          <a:xfrm>
            <a:off x="0" y="-180108"/>
            <a:ext cx="9033163" cy="63062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5628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EB0F-6AEA-224E-946D-2FEEBA6DE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endParaRPr lang="en-US" dirty="0"/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id="{8122E80D-4B4E-B144-8C94-E7805BE256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38" y="2198406"/>
            <a:ext cx="4762500" cy="3315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68E936-AD32-E945-95F2-C9416300BA7E}"/>
              </a:ext>
            </a:extLst>
          </p:cNvPr>
          <p:cNvSpPr txBox="1"/>
          <p:nvPr/>
        </p:nvSpPr>
        <p:spPr>
          <a:xfrm>
            <a:off x="632011" y="1546412"/>
            <a:ext cx="610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Factory</a:t>
            </a:r>
            <a:r>
              <a:rPr lang="ko-KR" altLang="en-US" sz="2800" dirty="0"/>
              <a:t> </a:t>
            </a:r>
            <a:r>
              <a:rPr lang="en-US" altLang="ko-KR" sz="2800" dirty="0"/>
              <a:t>Design</a:t>
            </a:r>
            <a:r>
              <a:rPr lang="en-US" sz="2800" dirty="0"/>
              <a:t> Pattern </a:t>
            </a:r>
          </a:p>
        </p:txBody>
      </p:sp>
    </p:spTree>
    <p:extLst>
      <p:ext uri="{BB962C8B-B14F-4D97-AF65-F5344CB8AC3E}">
        <p14:creationId xmlns:p14="http://schemas.microsoft.com/office/powerpoint/2010/main" val="3501660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B35E7-4201-8B43-AD95-7CE88E6C5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727DEC30-B5E3-5645-B40B-33AE86DEB32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l="19809" t="11818" r="27410" b="47291"/>
          <a:stretch/>
        </p:blipFill>
        <p:spPr bwMode="auto">
          <a:xfrm>
            <a:off x="457200" y="274639"/>
            <a:ext cx="7947212" cy="49906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9597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7ED52-9D59-424B-828D-8CD4B0DE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</a:t>
            </a:r>
            <a:r>
              <a:rPr lang="en-US" dirty="0"/>
              <a:t>Class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539573-079B-7C45-ACCE-7E840B6CC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6910"/>
            <a:ext cx="9144000" cy="4879254"/>
          </a:xfrm>
        </p:spPr>
      </p:pic>
    </p:spTree>
    <p:extLst>
      <p:ext uri="{BB962C8B-B14F-4D97-AF65-F5344CB8AC3E}">
        <p14:creationId xmlns:p14="http://schemas.microsoft.com/office/powerpoint/2010/main" val="243735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A29B9-E528-8244-B99A-87E9931B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슬라이드쇼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BAD0-EF21-204E-8CDE-891E0CA14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Singleton Pattern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그림 1">
            <a:extLst>
              <a:ext uri="{FF2B5EF4-FFF2-40B4-BE49-F238E27FC236}">
                <a16:creationId xmlns:a16="http://schemas.microsoft.com/office/drawing/2014/main" id="{2EBDA071-55FD-6A49-B028-14E2E68641F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6" y="2313710"/>
            <a:ext cx="7301345" cy="38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93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099F-49CB-764F-8A29-BC31AE8D5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A7380-7791-C642-B05B-3976F7D07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그림 8" descr="스크린샷%202018-05-16%20오후%208.26.48.png">
            <a:extLst>
              <a:ext uri="{FF2B5EF4-FFF2-40B4-BE49-F238E27FC236}">
                <a16:creationId xmlns:a16="http://schemas.microsoft.com/office/drawing/2014/main" id="{5D5F07B3-5AF7-744F-83A8-4B951B4118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6" y="152400"/>
            <a:ext cx="8776277" cy="433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6" descr="스크린샷%202018-05-16%20오후%208.27.18.png">
            <a:extLst>
              <a:ext uri="{FF2B5EF4-FFF2-40B4-BE49-F238E27FC236}">
                <a16:creationId xmlns:a16="http://schemas.microsoft.com/office/drawing/2014/main" id="{910F6C35-BCC1-F249-8981-6F5634455E2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88872"/>
            <a:ext cx="9144000" cy="1371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084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0E574-A0F9-6C4B-8F39-1BBF2F3CE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6691"/>
            <a:ext cx="8229600" cy="5239472"/>
          </a:xfrm>
        </p:spPr>
        <p:txBody>
          <a:bodyPr/>
          <a:lstStyle/>
          <a:p>
            <a:r>
              <a:rPr lang="en-US" dirty="0"/>
              <a:t>Iterator Design Patter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E3CB1-C329-2F4C-BD2C-809ED2AEE97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6509"/>
            <a:ext cx="8437418" cy="4017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A8FF95-A043-C441-AB5F-D9C8882CE313}"/>
              </a:ext>
            </a:extLst>
          </p:cNvPr>
          <p:cNvSpPr txBox="1"/>
          <p:nvPr/>
        </p:nvSpPr>
        <p:spPr>
          <a:xfrm>
            <a:off x="3408217" y="115808"/>
            <a:ext cx="6567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/>
              <a:t>슬라이드쇼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64678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7C46C-B8A9-1045-9166-9E061A3D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4" descr="스크린샷%202018-05-15%20오전%202.00.14.png">
            <a:extLst>
              <a:ext uri="{FF2B5EF4-FFF2-40B4-BE49-F238E27FC236}">
                <a16:creationId xmlns:a16="http://schemas.microsoft.com/office/drawing/2014/main" id="{6C45B559-6AFB-7547-903B-6FDF678EDDD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63891" cy="453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7" descr="스크린샷%202018-05-15%20오전%202.02.44.png">
            <a:extLst>
              <a:ext uri="{FF2B5EF4-FFF2-40B4-BE49-F238E27FC236}">
                <a16:creationId xmlns:a16="http://schemas.microsoft.com/office/drawing/2014/main" id="{A671F771-A966-7741-A7BD-8E6B153E03D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0545"/>
            <a:ext cx="9144000" cy="691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935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CDF9-F142-0F4B-97E9-BC3DA491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슬라이드쇼</a:t>
            </a:r>
            <a:r>
              <a:rPr lang="ko-KR" altLang="en-US" dirty="0"/>
              <a:t> </a:t>
            </a:r>
            <a:r>
              <a:rPr lang="en-US" dirty="0"/>
              <a:t>Class Diagram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E4BFEA-8209-2944-82CD-17B98F74B67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4" y="1417638"/>
            <a:ext cx="2599067" cy="4525963"/>
          </a:xfrm>
          <a:prstGeom prst="rect">
            <a:avLst/>
          </a:prstGeom>
        </p:spPr>
      </p:pic>
      <p:pic>
        <p:nvPicPr>
          <p:cNvPr id="8" name="그림 3" descr="스크린샷%202018-05-15%20오전%201.55.27.png">
            <a:extLst>
              <a:ext uri="{FF2B5EF4-FFF2-40B4-BE49-F238E27FC236}">
                <a16:creationId xmlns:a16="http://schemas.microsoft.com/office/drawing/2014/main" id="{1AE21689-553F-1648-B266-7B417B6AAF8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131" y="1417637"/>
            <a:ext cx="436921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0583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D1063-96CD-B348-85EE-C1873D9BD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BDA83-C307-EA44-9970-5CB64B548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Iterator Design Pattern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1CBFA4-5DE7-3F44-93A0-5888E255007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450" y="2493817"/>
            <a:ext cx="7531100" cy="361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1981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928920" y="496957"/>
            <a:ext cx="4982745" cy="5399570"/>
          </a:xfrm>
        </p:spPr>
        <p:txBody>
          <a:bodyPr>
            <a:noAutofit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800" b="1" dirty="0">
                <a:latin typeface="스냅스 회상II M" pitchFamily="18" charset="-127"/>
                <a:ea typeface="스냅스 회상II M" pitchFamily="18" charset="-127"/>
              </a:rPr>
              <a:t>역할분담</a:t>
            </a:r>
            <a:endParaRPr lang="en-US" altLang="ko-KR" sz="2800" b="1" dirty="0">
              <a:latin typeface="스냅스 회상II M" pitchFamily="18" charset="-127"/>
              <a:ea typeface="스냅스 회상II M" pitchFamily="18" charset="-127"/>
            </a:endParaRP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800" b="1" dirty="0">
                <a:latin typeface="스냅스 회상II M" pitchFamily="18" charset="-127"/>
                <a:ea typeface="스냅스 회상II M" pitchFamily="18" charset="-127"/>
              </a:rPr>
              <a:t>추가한 기능</a:t>
            </a:r>
            <a:endParaRPr lang="en-US" altLang="ko-KR" sz="2800" b="1" dirty="0">
              <a:latin typeface="스냅스 회상II M" pitchFamily="18" charset="-127"/>
              <a:ea typeface="스냅스 회상II M" pitchFamily="18" charset="-127"/>
            </a:endParaRP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800" b="1" dirty="0">
                <a:latin typeface="스냅스 회상II M" pitchFamily="18" charset="-127"/>
                <a:ea typeface="스냅스 회상II M" pitchFamily="18" charset="-127"/>
              </a:rPr>
              <a:t>Use Case Diagram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800" b="1" dirty="0">
                <a:latin typeface="스냅스 회상II M" pitchFamily="18" charset="-127"/>
                <a:ea typeface="스냅스 회상II M" pitchFamily="18" charset="-127"/>
              </a:rPr>
              <a:t>기능별 설명</a:t>
            </a:r>
            <a:endParaRPr lang="en-US" altLang="ko-KR" sz="2800" b="1" dirty="0">
              <a:latin typeface="스냅스 회상II M" pitchFamily="18" charset="-127"/>
              <a:ea typeface="스냅스 회상II M" pitchFamily="18" charset="-127"/>
            </a:endParaRP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800" b="1" dirty="0">
                <a:latin typeface="스냅스 회상II M" pitchFamily="18" charset="-127"/>
                <a:ea typeface="스냅스 회상II M" pitchFamily="18" charset="-127"/>
              </a:rPr>
              <a:t>총 구현 기능</a:t>
            </a:r>
            <a:endParaRPr lang="en-US" altLang="ko-KR" sz="2800" b="1" dirty="0">
              <a:latin typeface="스냅스 회상II M" pitchFamily="18" charset="-127"/>
              <a:ea typeface="스냅스 회상II M" pitchFamily="18" charset="-127"/>
            </a:endParaRP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800" b="1" dirty="0">
                <a:latin typeface="스냅스 회상II M" pitchFamily="18" charset="-127"/>
                <a:ea typeface="스냅스 회상II M" pitchFamily="18" charset="-127"/>
              </a:rPr>
              <a:t>실행</a:t>
            </a:r>
            <a:endParaRPr lang="en-US" altLang="ko-KR" sz="2800" b="1" dirty="0">
              <a:latin typeface="스냅스 회상II M" pitchFamily="18" charset="-127"/>
              <a:ea typeface="스냅스 회상II M" pitchFamily="18" charset="-127"/>
            </a:endParaRP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800" b="1" dirty="0">
                <a:latin typeface="스냅스 회상II M" pitchFamily="18" charset="-127"/>
                <a:ea typeface="스냅스 회상II M" pitchFamily="18" charset="-127"/>
              </a:rPr>
              <a:t> </a:t>
            </a:r>
            <a:r>
              <a:rPr lang="en-US" altLang="ko-KR" sz="2800" b="1" dirty="0">
                <a:latin typeface="스냅스 회상II M" pitchFamily="18" charset="-127"/>
                <a:ea typeface="스냅스 회상II M" pitchFamily="18" charset="-127"/>
              </a:rPr>
              <a:t>3</a:t>
            </a:r>
            <a:r>
              <a:rPr lang="en-US" altLang="ko-KR" sz="2800" b="1" baseline="30000" dirty="0">
                <a:latin typeface="스냅스 회상II M" pitchFamily="18" charset="-127"/>
                <a:ea typeface="스냅스 회상II M" pitchFamily="18" charset="-127"/>
              </a:rPr>
              <a:t>rd</a:t>
            </a:r>
            <a:r>
              <a:rPr lang="en-US" altLang="ko-KR" sz="2800" b="1" dirty="0">
                <a:latin typeface="스냅스 회상II M" pitchFamily="18" charset="-127"/>
                <a:ea typeface="스냅스 회상II M" pitchFamily="18" charset="-127"/>
              </a:rPr>
              <a:t> iteration</a:t>
            </a:r>
            <a:r>
              <a:rPr lang="ko-KR" altLang="en-US" sz="2800" b="1" dirty="0">
                <a:latin typeface="스냅스 회상II M" pitchFamily="18" charset="-127"/>
                <a:ea typeface="스냅스 회상II M" pitchFamily="18" charset="-127"/>
              </a:rPr>
              <a:t> 계획</a:t>
            </a:r>
            <a:endParaRPr lang="en-US" altLang="ko-KR" sz="2800" b="1" dirty="0">
              <a:latin typeface="스냅스 회상II M" pitchFamily="18" charset="-127"/>
              <a:ea typeface="스냅스 회상II M" pitchFamily="18" charset="-127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ko-KR" sz="2800" dirty="0">
              <a:latin typeface="스냅스 회상II M" pitchFamily="18" charset="-127"/>
              <a:ea typeface="스냅스 회상II M" pitchFamily="18" charset="-127"/>
            </a:endParaRP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endParaRPr lang="ko-KR" altLang="en-US" sz="2800" dirty="0">
              <a:latin typeface="스냅스 회상II M" pitchFamily="18" charset="-127"/>
              <a:ea typeface="스냅스 회상II M" pitchFamily="18" charset="-127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77707" y="334537"/>
            <a:ext cx="3180139" cy="556199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377707" y="2682589"/>
            <a:ext cx="31801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400" dirty="0">
                <a:ln>
                  <a:solidFill>
                    <a:schemeClr val="accent3"/>
                  </a:solidFill>
                </a:ln>
                <a:cs typeface="Arial" panose="020B0604020202020204" pitchFamily="34" charset="0"/>
              </a:rPr>
              <a:t>목차</a:t>
            </a:r>
            <a:r>
              <a:rPr lang="en-US" altLang="en-US" sz="2800" dirty="0">
                <a:ln>
                  <a:solidFill>
                    <a:schemeClr val="accent3"/>
                  </a:solidFill>
                </a:ln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7320A-73E4-6B43-AAB0-4815CCD7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BDE8F9B-95C1-5245-B0D5-6B6F1BE90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945" y="138545"/>
            <a:ext cx="8075678" cy="545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10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A458-76A7-974B-A912-BF11FF0F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</a:t>
            </a:r>
            <a:r>
              <a:rPr lang="en-US" altLang="ko-KR" dirty="0"/>
              <a:t>Class Diagram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547A87-D3E7-CB43-B8FF-5E151DDD6AF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164" y="1551710"/>
            <a:ext cx="5913582" cy="37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4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FFBB-7023-8746-A80E-9572714E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달력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A5945-DFAF-354F-955E-535B2F271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Class Diagram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82750129-BB8D-8C4F-B7C7-CB52907A64AD}"/>
              </a:ext>
            </a:extLst>
          </p:cNvPr>
          <p:cNvSpPr/>
          <p:nvPr/>
        </p:nvSpPr>
        <p:spPr>
          <a:xfrm>
            <a:off x="1357745" y="2327564"/>
            <a:ext cx="2812473" cy="155170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C619756C-698E-324D-A553-39B617E9ABBC}"/>
              </a:ext>
            </a:extLst>
          </p:cNvPr>
          <p:cNvSpPr/>
          <p:nvPr/>
        </p:nvSpPr>
        <p:spPr>
          <a:xfrm>
            <a:off x="5417127" y="2311472"/>
            <a:ext cx="2812473" cy="155170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64C019-EFB3-EC4F-A2BF-05DCF2C64364}"/>
              </a:ext>
            </a:extLst>
          </p:cNvPr>
          <p:cNvSpPr txBox="1"/>
          <p:nvPr/>
        </p:nvSpPr>
        <p:spPr>
          <a:xfrm>
            <a:off x="1579418" y="2680349"/>
            <a:ext cx="2327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Calender.Java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B2D0F-3EAF-9F42-9633-E50A3068619A}"/>
              </a:ext>
            </a:extLst>
          </p:cNvPr>
          <p:cNvSpPr txBox="1"/>
          <p:nvPr/>
        </p:nvSpPr>
        <p:spPr>
          <a:xfrm>
            <a:off x="5652655" y="2719677"/>
            <a:ext cx="2313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printCalender.Java</a:t>
            </a:r>
            <a:endParaRPr lang="en-US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3D83F8-9445-B94A-AC8B-B343F30C6C44}"/>
              </a:ext>
            </a:extLst>
          </p:cNvPr>
          <p:cNvCxnSpPr/>
          <p:nvPr/>
        </p:nvCxnSpPr>
        <p:spPr>
          <a:xfrm>
            <a:off x="4170218" y="3142014"/>
            <a:ext cx="12469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47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05C7-331D-374B-B42C-16F88C1E1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총 구현 기능</a:t>
            </a:r>
            <a:br>
              <a:rPr lang="en-US" altLang="ko-KR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00B67-1745-F943-85B2-6CD32C04E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/>
          <a:lstStyle/>
          <a:p>
            <a:r>
              <a:rPr lang="ko-KR" altLang="en-US" dirty="0"/>
              <a:t>사진 저장 및 </a:t>
            </a:r>
            <a:r>
              <a:rPr lang="ko-KR" altLang="en-US" dirty="0" err="1"/>
              <a:t>슬라이드쇼</a:t>
            </a:r>
            <a:endParaRPr lang="en-US" altLang="ko-KR" dirty="0"/>
          </a:p>
          <a:p>
            <a:r>
              <a:rPr lang="ko-KR" altLang="en-US" dirty="0"/>
              <a:t>텍스트 포스팅</a:t>
            </a:r>
            <a:endParaRPr lang="en-US" altLang="ko-KR" dirty="0"/>
          </a:p>
          <a:p>
            <a:r>
              <a:rPr lang="ko-KR" altLang="en-US" dirty="0"/>
              <a:t>회원가입 </a:t>
            </a:r>
            <a:r>
              <a:rPr lang="ko-KR" altLang="en-US"/>
              <a:t>및 로그인</a:t>
            </a:r>
            <a:endParaRPr lang="en-US" altLang="ko-KR" dirty="0"/>
          </a:p>
          <a:p>
            <a:r>
              <a:rPr lang="ko-KR" altLang="en-US" dirty="0"/>
              <a:t>달력 출력 및 선택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790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A2A05-8D30-BE42-B812-06394F9DC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DF1C7-28EB-BF4F-9140-8211A473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sz="13800" dirty="0"/>
              <a:t>실행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121899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A01C-D592-6742-8E4C-D2ADD85F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iteration</a:t>
            </a:r>
            <a:r>
              <a:rPr lang="ko-KR" altLang="en-US" dirty="0"/>
              <a:t> 계획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ADE59-6254-4E4D-9535-2F4463089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endParaRPr lang="en-US" altLang="ko-KR" dirty="0"/>
          </a:p>
          <a:p>
            <a:pPr marL="0" indent="0" latinLnBrk="1">
              <a:buNone/>
            </a:pPr>
            <a:r>
              <a:rPr lang="ko-KR" altLang="en-US" dirty="0"/>
              <a:t>   </a:t>
            </a:r>
            <a:r>
              <a:rPr lang="en-US" dirty="0"/>
              <a:t>Command pattern </a:t>
            </a:r>
          </a:p>
        </p:txBody>
      </p:sp>
    </p:spTree>
    <p:extLst>
      <p:ext uri="{BB962C8B-B14F-4D97-AF65-F5344CB8AC3E}">
        <p14:creationId xmlns:p14="http://schemas.microsoft.com/office/powerpoint/2010/main" val="3979555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2392-B094-5748-8D9B-447A2C85A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iteration</a:t>
            </a:r>
            <a:r>
              <a:rPr lang="ko-KR" altLang="en-US" dirty="0"/>
              <a:t> 계획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385B8-3AEE-E941-A944-F57A5B4F2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슬라이드쇼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</a:t>
            </a:r>
            <a:r>
              <a:rPr lang="en-US" dirty="0"/>
              <a:t>abstract factory pattern</a:t>
            </a:r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693AF539-D9FE-014E-8359-31A167431C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74" y="2769048"/>
            <a:ext cx="2616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05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37328-6E1E-2441-8F40-6BF4DF4D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iteration</a:t>
            </a:r>
            <a:r>
              <a:rPr lang="ko-KR" altLang="en-US" dirty="0"/>
              <a:t> 계획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52F5C-0CB2-364A-9391-374C0173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</a:t>
            </a:r>
            <a:r>
              <a:rPr lang="en-US" altLang="ko-KR" dirty="0"/>
              <a:t>&amp;</a:t>
            </a:r>
            <a:r>
              <a:rPr lang="ko-KR" altLang="en-US" dirty="0"/>
              <a:t> 달력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기능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텍스트와 연동 </a:t>
            </a:r>
            <a:r>
              <a:rPr lang="en-US" altLang="ko-KR" dirty="0"/>
              <a:t>-&gt;</a:t>
            </a:r>
            <a:r>
              <a:rPr lang="ko-KR" altLang="en-US" dirty="0"/>
              <a:t> 달력에 일정 저장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32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8988C-378A-5443-85B0-3113438BF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1834450"/>
            <a:ext cx="8229600" cy="1143000"/>
          </a:xfrm>
        </p:spPr>
        <p:txBody>
          <a:bodyPr/>
          <a:lstStyle/>
          <a:p>
            <a:br>
              <a:rPr lang="en-US" dirty="0"/>
            </a:br>
            <a:r>
              <a:rPr lang="en-US" sz="8000" dirty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960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4FB67-254A-7947-A697-2626D807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역할분담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016D0-F1BC-4445-8C0E-CECDD261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22" y="2332037"/>
            <a:ext cx="8229600" cy="4525963"/>
          </a:xfrm>
        </p:spPr>
        <p:txBody>
          <a:bodyPr/>
          <a:lstStyle/>
          <a:p>
            <a:r>
              <a:rPr lang="ko-KR" altLang="en-US" sz="2800" dirty="0" err="1"/>
              <a:t>윤재원</a:t>
            </a:r>
            <a:r>
              <a:rPr lang="ko-KR" altLang="en-US" sz="2800" dirty="0"/>
              <a:t> </a:t>
            </a:r>
            <a:r>
              <a:rPr lang="en-US" altLang="ko-KR" sz="2800" dirty="0"/>
              <a:t>–</a:t>
            </a:r>
            <a:r>
              <a:rPr lang="ko-KR" altLang="en-US" sz="2800" dirty="0"/>
              <a:t>  앨범 기능</a:t>
            </a:r>
            <a:r>
              <a:rPr lang="en-US" altLang="ko-KR" sz="2800" dirty="0"/>
              <a:t> </a:t>
            </a:r>
            <a:r>
              <a:rPr lang="ko-KR" altLang="en-US" sz="2800" dirty="0"/>
              <a:t>구현 </a:t>
            </a:r>
            <a:r>
              <a:rPr lang="en-US" altLang="ko-KR" sz="2800" dirty="0"/>
              <a:t>,Class Diagram </a:t>
            </a:r>
            <a:r>
              <a:rPr lang="ko-KR" altLang="en-US" sz="2800" dirty="0"/>
              <a:t>작성</a:t>
            </a:r>
            <a:endParaRPr lang="en-US" altLang="ko-KR" sz="2800" dirty="0"/>
          </a:p>
          <a:p>
            <a:r>
              <a:rPr lang="ko-KR" altLang="en-US" sz="2800" dirty="0"/>
              <a:t>이    혁 </a:t>
            </a:r>
            <a:r>
              <a:rPr lang="en-US" altLang="ko-KR" sz="2800" dirty="0"/>
              <a:t>–</a:t>
            </a:r>
            <a:r>
              <a:rPr lang="ko-KR" altLang="en-US" sz="2800" dirty="0"/>
              <a:t> 달력 기능 구현</a:t>
            </a:r>
            <a:r>
              <a:rPr lang="en-US" altLang="ko-KR" sz="2800" dirty="0"/>
              <a:t>,</a:t>
            </a:r>
            <a:r>
              <a:rPr lang="ko-KR" altLang="en-US" sz="2800" dirty="0"/>
              <a:t> </a:t>
            </a:r>
            <a:r>
              <a:rPr lang="en-US" altLang="ko-KR" sz="2800" dirty="0"/>
              <a:t>ppt&amp;</a:t>
            </a:r>
            <a:r>
              <a:rPr lang="ko-KR" altLang="en-US" sz="2800" dirty="0"/>
              <a:t>보고서 작성</a:t>
            </a:r>
            <a:r>
              <a:rPr lang="en-US" altLang="ko-KR" sz="2800" dirty="0"/>
              <a:t>,</a:t>
            </a:r>
            <a:r>
              <a:rPr lang="ko-KR" altLang="en-US" sz="2800" dirty="0"/>
              <a:t> 발표</a:t>
            </a:r>
            <a:endParaRPr lang="en-US" altLang="ko-KR" sz="2800" dirty="0"/>
          </a:p>
          <a:p>
            <a:r>
              <a:rPr lang="ko-KR" altLang="en-US" sz="2800" dirty="0" err="1"/>
              <a:t>한현수</a:t>
            </a:r>
            <a:r>
              <a:rPr lang="ko-KR" altLang="en-US" sz="2800" dirty="0"/>
              <a:t> </a:t>
            </a:r>
            <a:r>
              <a:rPr lang="en-US" altLang="ko-KR" sz="2800" dirty="0"/>
              <a:t>–</a:t>
            </a:r>
            <a:r>
              <a:rPr lang="ko-KR" altLang="en-US" sz="2800" dirty="0"/>
              <a:t>  텍스트 기능 구현</a:t>
            </a:r>
            <a:r>
              <a:rPr lang="en-US" altLang="ko-KR" sz="2800" dirty="0"/>
              <a:t>,</a:t>
            </a:r>
            <a:r>
              <a:rPr lang="ko-KR" altLang="en-US" sz="2800" dirty="0"/>
              <a:t> </a:t>
            </a:r>
            <a:r>
              <a:rPr lang="en-US" altLang="ko-KR" sz="2800" dirty="0"/>
              <a:t>Class Diagram </a:t>
            </a:r>
            <a:r>
              <a:rPr lang="ko-KR" altLang="en-US" sz="2800" dirty="0"/>
              <a:t>작성</a:t>
            </a:r>
            <a:endParaRPr lang="en-US" sz="2800" dirty="0"/>
          </a:p>
          <a:p>
            <a:r>
              <a:rPr lang="ko-KR" altLang="en-US" sz="2800" dirty="0"/>
              <a:t>박지호 </a:t>
            </a:r>
            <a:r>
              <a:rPr lang="en-US" altLang="ko-KR" sz="2800" dirty="0"/>
              <a:t>–</a:t>
            </a:r>
            <a:r>
              <a:rPr lang="ko-KR" altLang="en-US" sz="2800" dirty="0"/>
              <a:t>  로그인 기능 구현</a:t>
            </a:r>
            <a:r>
              <a:rPr lang="en-US" altLang="ko-KR" sz="2800" dirty="0"/>
              <a:t>,</a:t>
            </a:r>
            <a:r>
              <a:rPr lang="ko-KR" altLang="en-US" sz="2800" dirty="0"/>
              <a:t> </a:t>
            </a:r>
            <a:r>
              <a:rPr lang="en-US" altLang="ko-KR" sz="2800" dirty="0" err="1"/>
              <a:t>UseCase</a:t>
            </a:r>
            <a:r>
              <a:rPr lang="en-US" altLang="ko-KR" sz="2800" dirty="0"/>
              <a:t> diagram </a:t>
            </a:r>
            <a:r>
              <a:rPr lang="ko-KR" altLang="en-US" sz="2800" dirty="0"/>
              <a:t>           </a:t>
            </a:r>
            <a:r>
              <a:rPr lang="en-US" altLang="ko-KR" sz="2800" dirty="0"/>
              <a:t>		</a:t>
            </a:r>
            <a:r>
              <a:rPr lang="ko-KR" altLang="en-US" sz="2800" dirty="0"/>
              <a:t> 작성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845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5BBE1-A310-884E-B9E8-AFA71F43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추가한 기능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5AED6-D088-8848-8CC0-D892E18BE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앨범 </a:t>
            </a:r>
            <a:r>
              <a:rPr lang="ko-KR" altLang="en-US" dirty="0" err="1"/>
              <a:t>슬라이드쇼</a:t>
            </a:r>
            <a:endParaRPr lang="en-US" altLang="ko-KR" dirty="0"/>
          </a:p>
          <a:p>
            <a:r>
              <a:rPr lang="ko-KR" altLang="en-US" dirty="0"/>
              <a:t>텍스트 포스팅</a:t>
            </a:r>
            <a:endParaRPr lang="en-US" altLang="ko-KR" dirty="0"/>
          </a:p>
          <a:p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ko-KR" altLang="en-US" dirty="0"/>
              <a:t>날짜 선택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14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4AEE-BB24-8B48-B42F-4D384F787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4" y="-200890"/>
            <a:ext cx="8229600" cy="1143000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4" name="그림 1">
            <a:extLst>
              <a:ext uri="{FF2B5EF4-FFF2-40B4-BE49-F238E27FC236}">
                <a16:creationId xmlns:a16="http://schemas.microsoft.com/office/drawing/2014/main" id="{FC334DBC-5433-EA4F-B9DE-B8C4A534114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68" t="19619" r="31664" b="9710"/>
          <a:stretch/>
        </p:blipFill>
        <p:spPr bwMode="auto">
          <a:xfrm>
            <a:off x="928255" y="803564"/>
            <a:ext cx="7398327" cy="5322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61131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737B-E193-4644-A1D0-496375B7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B19476-9ED9-9D4B-B65B-E50A91B34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Singleton Pattern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그림 1">
            <a:extLst>
              <a:ext uri="{FF2B5EF4-FFF2-40B4-BE49-F238E27FC236}">
                <a16:creationId xmlns:a16="http://schemas.microsoft.com/office/drawing/2014/main" id="{35807B03-50A0-064F-8A12-7BD08D81A70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3772"/>
            <a:ext cx="5731510" cy="315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39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3FD72-A1D4-F742-84A2-00B2D97F1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440B7A-B038-3B4B-BA8B-5E0D80B82CB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0075" t="11346" r="35254" b="19401"/>
          <a:stretch/>
        </p:blipFill>
        <p:spPr bwMode="auto">
          <a:xfrm>
            <a:off x="0" y="-374072"/>
            <a:ext cx="9143999" cy="63038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2622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A4AF-3F2E-9144-A5DD-4383427D1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20C08EF0-2123-0840-A093-D16A2438047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0474" t="11818" r="32860" b="21528"/>
          <a:stretch/>
        </p:blipFill>
        <p:spPr bwMode="auto">
          <a:xfrm>
            <a:off x="0" y="-415636"/>
            <a:ext cx="8894618" cy="65417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8376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7A2B1-9209-8048-BA95-4A6B14F20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7527"/>
            <a:ext cx="8229600" cy="4110327"/>
          </a:xfrm>
        </p:spPr>
        <p:txBody>
          <a:bodyPr/>
          <a:lstStyle/>
          <a:p>
            <a:r>
              <a:rPr lang="en-US" dirty="0"/>
              <a:t>Template Method</a:t>
            </a:r>
            <a:r>
              <a:rPr lang="ko-KR" altLang="en-US" dirty="0"/>
              <a:t> </a:t>
            </a:r>
            <a:r>
              <a:rPr lang="en-US" altLang="ko-KR" dirty="0"/>
              <a:t>Design Pattern</a:t>
            </a:r>
            <a:endParaRPr lang="en-US" dirty="0"/>
          </a:p>
          <a:p>
            <a:pPr marL="0" indent="0">
              <a:buNone/>
            </a:pPr>
            <a:r>
              <a:rPr lang="ko-KR" altLang="en-US" dirty="0"/>
              <a:t>   </a:t>
            </a:r>
            <a:endParaRPr lang="en-US" dirty="0"/>
          </a:p>
        </p:txBody>
      </p:sp>
      <p:pic>
        <p:nvPicPr>
          <p:cNvPr id="5" name="그림 8">
            <a:extLst>
              <a:ext uri="{FF2B5EF4-FFF2-40B4-BE49-F238E27FC236}">
                <a16:creationId xmlns:a16="http://schemas.microsoft.com/office/drawing/2014/main" id="{8955BBE8-E3BA-2A4A-AFB1-22C3C68629DF}"/>
              </a:ext>
            </a:extLst>
          </p:cNvPr>
          <p:cNvPicPr/>
          <p:nvPr/>
        </p:nvPicPr>
        <p:blipFill rotWithShape="1">
          <a:blip r:embed="rId3"/>
          <a:srcRect l="13561" t="39945" r="55462" b="24129"/>
          <a:stretch/>
        </p:blipFill>
        <p:spPr bwMode="auto">
          <a:xfrm>
            <a:off x="748145" y="1648690"/>
            <a:ext cx="7273637" cy="4074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E9360-4B02-214D-A561-172284B6DEB4}"/>
              </a:ext>
            </a:extLst>
          </p:cNvPr>
          <p:cNvSpPr txBox="1"/>
          <p:nvPr/>
        </p:nvSpPr>
        <p:spPr>
          <a:xfrm>
            <a:off x="1191491" y="59250"/>
            <a:ext cx="666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로그인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0145327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3">
      <a:dk1>
        <a:srgbClr val="0E2FAD"/>
      </a:dk1>
      <a:lt1>
        <a:srgbClr val="FFFFFF"/>
      </a:lt1>
      <a:dk2>
        <a:srgbClr val="0E2FAD"/>
      </a:dk2>
      <a:lt2>
        <a:srgbClr val="B3CCE6"/>
      </a:lt2>
      <a:accent1>
        <a:srgbClr val="7FD7FC"/>
      </a:accent1>
      <a:accent2>
        <a:srgbClr val="6BA7F8"/>
      </a:accent2>
      <a:accent3>
        <a:srgbClr val="FFFFFF"/>
      </a:accent3>
      <a:accent4>
        <a:srgbClr val="0A2793"/>
      </a:accent4>
      <a:accent5>
        <a:srgbClr val="C0E8FD"/>
      </a:accent5>
      <a:accent6>
        <a:srgbClr val="6097E1"/>
      </a:accent6>
      <a:hlink>
        <a:srgbClr val="FFAB57"/>
      </a:hlink>
      <a:folHlink>
        <a:srgbClr val="007B7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AB57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9D3B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E2F67"/>
        </a:dk1>
        <a:lt1>
          <a:srgbClr val="FFFFFF"/>
        </a:lt1>
        <a:dk2>
          <a:srgbClr val="0E6224"/>
        </a:dk2>
        <a:lt2>
          <a:srgbClr val="7ACCE6"/>
        </a:lt2>
        <a:accent1>
          <a:srgbClr val="745D4A"/>
        </a:accent1>
        <a:accent2>
          <a:srgbClr val="E28000"/>
        </a:accent2>
        <a:accent3>
          <a:srgbClr val="FFFFFF"/>
        </a:accent3>
        <a:accent4>
          <a:srgbClr val="0A2757"/>
        </a:accent4>
        <a:accent5>
          <a:srgbClr val="BCB6B1"/>
        </a:accent5>
        <a:accent6>
          <a:srgbClr val="CD7300"/>
        </a:accent6>
        <a:hlink>
          <a:srgbClr val="FFAB2D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5034</TotalTime>
  <Words>478</Words>
  <Application>Microsoft Macintosh PowerPoint</Application>
  <PresentationFormat>On-screen Show (4:3)</PresentationFormat>
  <Paragraphs>96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맑은 고딕</vt:lpstr>
      <vt:lpstr>스냅스 회상II M</vt:lpstr>
      <vt:lpstr>Arial</vt:lpstr>
      <vt:lpstr>Default Design</vt:lpstr>
      <vt:lpstr>PowerPoint Presentation</vt:lpstr>
      <vt:lpstr>PowerPoint Presentation</vt:lpstr>
      <vt:lpstr>역할분담</vt:lpstr>
      <vt:lpstr>추가한 기능</vt:lpstr>
      <vt:lpstr>Use Case Diagram</vt:lpstr>
      <vt:lpstr>로그인</vt:lpstr>
      <vt:lpstr>PowerPoint Presentation</vt:lpstr>
      <vt:lpstr>PowerPoint Presentation</vt:lpstr>
      <vt:lpstr>PowerPoint Presentation</vt:lpstr>
      <vt:lpstr>PowerPoint Presentation</vt:lpstr>
      <vt:lpstr>로그인</vt:lpstr>
      <vt:lpstr>PowerPoint Presentation</vt:lpstr>
      <vt:lpstr>로그인 Class Diagram</vt:lpstr>
      <vt:lpstr>슬라이드쇼</vt:lpstr>
      <vt:lpstr>PowerPoint Presentation</vt:lpstr>
      <vt:lpstr>PowerPoint Presentation</vt:lpstr>
      <vt:lpstr>PowerPoint Presentation</vt:lpstr>
      <vt:lpstr>슬라이드쇼 Class Diagram</vt:lpstr>
      <vt:lpstr>텍스트</vt:lpstr>
      <vt:lpstr>PowerPoint Presentation</vt:lpstr>
      <vt:lpstr>텍스트 Class Diagram</vt:lpstr>
      <vt:lpstr>달력</vt:lpstr>
      <vt:lpstr> 총 구현 기능 </vt:lpstr>
      <vt:lpstr>PowerPoint Presentation</vt:lpstr>
      <vt:lpstr>3rd iteration 계획 </vt:lpstr>
      <vt:lpstr>3rd iteration 계획 </vt:lpstr>
      <vt:lpstr>3rd iteration 계획 </vt:lpstr>
      <vt:lpstr> Q &amp; A</vt:lpstr>
    </vt:vector>
  </TitlesOfParts>
  <Company>Clearly Presented Ltd</Company>
  <LinksUpToDate>false</LinksUpToDate>
  <SharedDoc>false</SharedDoc>
  <HyperlinkBase/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Pencils template</dc:title>
  <dc:creator>Presentation Magazine</dc:creator>
  <cp:lastModifiedBy>이혁</cp:lastModifiedBy>
  <cp:revision>81</cp:revision>
  <dcterms:created xsi:type="dcterms:W3CDTF">2009-11-03T13:35:13Z</dcterms:created>
  <dcterms:modified xsi:type="dcterms:W3CDTF">2018-05-17T06:28:57Z</dcterms:modified>
</cp:coreProperties>
</file>